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3"/>
  </p:notesMasterIdLst>
  <p:sldIdLst>
    <p:sldId id="257" r:id="rId2"/>
    <p:sldId id="281" r:id="rId3"/>
    <p:sldId id="259" r:id="rId4"/>
    <p:sldId id="260" r:id="rId5"/>
    <p:sldId id="261" r:id="rId6"/>
    <p:sldId id="262" r:id="rId7"/>
    <p:sldId id="264" r:id="rId8"/>
    <p:sldId id="263" r:id="rId9"/>
    <p:sldId id="258" r:id="rId10"/>
    <p:sldId id="269" r:id="rId11"/>
    <p:sldId id="266" r:id="rId12"/>
    <p:sldId id="278" r:id="rId13"/>
    <p:sldId id="267" r:id="rId14"/>
    <p:sldId id="265" r:id="rId15"/>
    <p:sldId id="272" r:id="rId16"/>
    <p:sldId id="275" r:id="rId17"/>
    <p:sldId id="280" r:id="rId18"/>
    <p:sldId id="274" r:id="rId19"/>
    <p:sldId id="283" r:id="rId20"/>
    <p:sldId id="28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7D9B7-4F6A-4AE4-A2EB-7142E9C68912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66A27-C9DE-456F-9220-B7DB696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8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blanks,</a:t>
            </a:r>
            <a:r>
              <a:rPr lang="en-US" baseline="0" dirty="0" smtClean="0"/>
              <a:t> write in characteristics unique about each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66A27-C9DE-456F-9220-B7DB696A82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04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Addressed:  flagella, fimbriae,</a:t>
            </a:r>
            <a:r>
              <a:rPr lang="en-US" baseline="0" dirty="0" smtClean="0"/>
              <a:t> capsule, plasma (cell) membrane, nuclear area, cell wall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66A27-C9DE-456F-9220-B7DB696A82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19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5A1599E6-0EC4-4D6C-8F4C-6F0D51BD2F62}" type="slidenum">
              <a:rPr lang="en-US" smtClean="0">
                <a:latin typeface="Arial" charset="0"/>
              </a:rPr>
              <a:pPr eaLnBrk="1" hangingPunct="1"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Among these 5 members in micro, we have 2 types of cells-evolved over time, differ in complexity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66A27-C9DE-456F-9220-B7DB696A82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0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80DE7A8-6773-4B14-ACAB-F4EF4C28A2FB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Breakdown complex organic compounds into simple compounds that are returned to soil and atmosphere for reuse</a:t>
            </a:r>
          </a:p>
          <a:p>
            <a:pPr eaLnBrk="1" hangingPunct="1"/>
            <a:r>
              <a:rPr lang="en-US" smtClean="0"/>
              <a:t>Critical for nutrient recycling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6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792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C49D5-0B89-41B3-8841-F5A918112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57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A0373-C589-48B3-80C3-93888CB1D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1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78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9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6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55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8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6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FD677-27F6-478C-B1C8-8ADFCAB90B3A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03FE7-C6F1-4300-9533-DD48076C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2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Introduction to Microorganisms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  1</a:t>
            </a:r>
          </a:p>
        </p:txBody>
      </p:sp>
      <p:pic>
        <p:nvPicPr>
          <p:cNvPr id="3076" name="Picture 4" descr="figure_01_07_labe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35088"/>
            <a:ext cx="6943725" cy="552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726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Microbes and the Planet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Essential for life</a:t>
            </a:r>
          </a:p>
          <a:p>
            <a:pPr lvl="1"/>
            <a:r>
              <a:rPr lang="en-US" dirty="0" smtClean="0"/>
              <a:t>Photosynthesis</a:t>
            </a:r>
          </a:p>
          <a:p>
            <a:pPr lvl="2"/>
            <a:r>
              <a:rPr lang="en-US" sz="2800" dirty="0" smtClean="0"/>
              <a:t>Microbes are responsible for over 70 % of Earth’s photosynthesis</a:t>
            </a:r>
          </a:p>
          <a:p>
            <a:pPr lvl="1"/>
            <a:r>
              <a:rPr lang="en-US" dirty="0" smtClean="0"/>
              <a:t>First photosynthesis—did </a:t>
            </a:r>
            <a:r>
              <a:rPr lang="en-US" u="sng" dirty="0" smtClean="0"/>
              <a:t>not</a:t>
            </a:r>
            <a:r>
              <a:rPr lang="en-US" dirty="0" smtClean="0"/>
              <a:t> produce oxygen!</a:t>
            </a:r>
          </a:p>
          <a:p>
            <a:pPr marL="457200" lvl="1" indent="0">
              <a:buNone/>
            </a:pPr>
            <a:r>
              <a:rPr lang="en-US" dirty="0" smtClean="0"/>
              <a:t>	When oxygen was formed, an environment suitable 	for man and </a:t>
            </a:r>
            <a:r>
              <a:rPr lang="en-US" smtClean="0"/>
              <a:t>animals resulted.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Earth’s environment is a result of microbial products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soil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water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0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Scope of Microbiology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Environmental</a:t>
            </a:r>
          </a:p>
          <a:p>
            <a:pPr eaLnBrk="1" hangingPunct="1">
              <a:defRPr/>
            </a:pPr>
            <a:r>
              <a:rPr lang="en-US" sz="2800" dirty="0" smtClean="0"/>
              <a:t>Most microbes are beneficial</a:t>
            </a:r>
          </a:p>
          <a:p>
            <a:pPr lvl="1">
              <a:defRPr/>
            </a:pPr>
            <a:r>
              <a:rPr lang="en-US" sz="2400" dirty="0" smtClean="0"/>
              <a:t>Genetic engineering</a:t>
            </a:r>
          </a:p>
          <a:p>
            <a:pPr lvl="1">
              <a:defRPr/>
            </a:pPr>
            <a:r>
              <a:rPr lang="en-US" sz="2400" dirty="0" smtClean="0"/>
              <a:t>Bioremediation</a:t>
            </a:r>
          </a:p>
          <a:p>
            <a:pPr lvl="1">
              <a:defRPr/>
            </a:pPr>
            <a:r>
              <a:rPr lang="en-US" sz="2400" dirty="0" smtClean="0"/>
              <a:t>Food production</a:t>
            </a:r>
          </a:p>
          <a:p>
            <a:pPr lvl="1">
              <a:defRPr/>
            </a:pPr>
            <a:r>
              <a:rPr lang="en-US" sz="2400" dirty="0" err="1" smtClean="0"/>
              <a:t>Symbionts</a:t>
            </a:r>
            <a:r>
              <a:rPr lang="en-US" sz="2400" dirty="0" smtClean="0"/>
              <a:t>—provide necessary processes to other organisms.</a:t>
            </a:r>
          </a:p>
        </p:txBody>
      </p:sp>
      <p:pic>
        <p:nvPicPr>
          <p:cNvPr id="25604" name="Picture 6" descr="fairyri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576388"/>
            <a:ext cx="3886200" cy="2146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8" descr="minebiofilm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789363"/>
            <a:ext cx="3581400" cy="2346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9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Microorganisms and the Environment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76400"/>
            <a:ext cx="4483100" cy="4876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 Decomposition-	recyclers of nutrients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Can breakdown complex organic compounds to simple compounds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r>
              <a:rPr lang="en-US" sz="2800" dirty="0" smtClean="0"/>
              <a:t>Return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 smtClean="0"/>
              <a:t>N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</a:t>
            </a:r>
            <a:r>
              <a:rPr lang="en-US" sz="2800" dirty="0" smtClean="0"/>
              <a:t>and 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0 </a:t>
            </a:r>
            <a:r>
              <a:rPr lang="en-US" sz="2800" dirty="0" smtClean="0"/>
              <a:t>to atmosphere and soil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13316" name="Picture 8" descr="fung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1087"/>
            <a:ext cx="4038600" cy="3028950"/>
          </a:xfrm>
          <a:noFill/>
        </p:spPr>
      </p:pic>
    </p:spTree>
    <p:extLst>
      <p:ext uri="{BB962C8B-B14F-4D97-AF65-F5344CB8AC3E}">
        <p14:creationId xmlns:p14="http://schemas.microsoft.com/office/powerpoint/2010/main" val="26246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Scope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Food Microbiology</a:t>
            </a:r>
          </a:p>
        </p:txBody>
      </p:sp>
      <p:pic>
        <p:nvPicPr>
          <p:cNvPr id="26628" name="Picture 7" descr="chees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447800"/>
            <a:ext cx="1894228" cy="2189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9" descr="brea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05600" y="1495851"/>
            <a:ext cx="2209800" cy="1289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" y="2369403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Examples of food made possible by microbes: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762000" y="4495800"/>
            <a:ext cx="8001000" cy="1676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7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Microbes and Man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 flora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Pathogens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04" y="2318266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318266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42672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Found in which parts of body?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04800" y="5486400"/>
            <a:ext cx="3657600" cy="1066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57800" y="4255625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Approximately what percentage of microbes are pathogens?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986759" y="5489294"/>
            <a:ext cx="3657600" cy="1066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1-05_discover_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1824038"/>
            <a:ext cx="52324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r"/>
            <a:r>
              <a:rPr lang="en-US" sz="1200" b="1">
                <a:solidFill>
                  <a:schemeClr val="accent2"/>
                </a:solidFill>
                <a:latin typeface="Arial" charset="0"/>
              </a:rPr>
              <a:t>Figure 1.5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Medical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966468" y="691355"/>
            <a:ext cx="1374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Antibiotics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41243" y="1259959"/>
            <a:ext cx="189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fungus</a:t>
            </a:r>
            <a:endParaRPr lang="en-US" b="1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165203" y="1620798"/>
            <a:ext cx="2133600" cy="72973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114800" y="3429000"/>
            <a:ext cx="2895600" cy="1295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62800" y="4419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Why is there a clear zone here?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324600" y="5181600"/>
            <a:ext cx="2667000" cy="1325563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3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52400"/>
            <a:ext cx="7772400" cy="1470025"/>
          </a:xfrm>
        </p:spPr>
        <p:txBody>
          <a:bodyPr/>
          <a:lstStyle/>
          <a:p>
            <a:r>
              <a:rPr lang="en-US" dirty="0" smtClean="0"/>
              <a:t>Classification and Nomenclature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686800" cy="10668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Names were originally based on visible characteristics of microbes: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Microscopic appearance (</a:t>
            </a:r>
            <a:r>
              <a:rPr lang="en-US" sz="2800" i="1" dirty="0" smtClean="0">
                <a:solidFill>
                  <a:schemeClr val="tx1"/>
                </a:solidFill>
              </a:rPr>
              <a:t>Staphylococcus—”bunch of grapes,”  Bacillus—”rod”)</a:t>
            </a:r>
            <a:br>
              <a:rPr lang="en-US" sz="2800" i="1" dirty="0" smtClean="0">
                <a:solidFill>
                  <a:schemeClr val="tx1"/>
                </a:solidFill>
              </a:rPr>
            </a:br>
            <a:endParaRPr lang="en-US" sz="2800" i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Discoverer of the organism or the disease (</a:t>
            </a:r>
            <a:r>
              <a:rPr lang="en-US" sz="2800" i="1" dirty="0" smtClean="0">
                <a:solidFill>
                  <a:schemeClr val="tx1"/>
                </a:solidFill>
              </a:rPr>
              <a:t>Salmonella</a:t>
            </a:r>
            <a:r>
              <a:rPr lang="en-US" sz="2800" dirty="0" smtClean="0">
                <a:solidFill>
                  <a:schemeClr val="tx1"/>
                </a:solidFill>
              </a:rPr>
              <a:t>:  Daniel Salmon,  </a:t>
            </a:r>
            <a:r>
              <a:rPr lang="en-US" sz="2800" i="1" dirty="0" smtClean="0">
                <a:solidFill>
                  <a:schemeClr val="tx1"/>
                </a:solidFill>
              </a:rPr>
              <a:t>Listeria:</a:t>
            </a:r>
            <a:r>
              <a:rPr lang="en-US" sz="2800" dirty="0" smtClean="0">
                <a:solidFill>
                  <a:schemeClr val="tx1"/>
                </a:solidFill>
              </a:rPr>
              <a:t>  Joseph Lister)</a:t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??????????? (</a:t>
            </a:r>
            <a:r>
              <a:rPr lang="en-US" sz="2800" i="1" dirty="0" smtClean="0">
                <a:solidFill>
                  <a:schemeClr val="tx1"/>
                </a:solidFill>
              </a:rPr>
              <a:t>Pseudomonas:</a:t>
            </a:r>
            <a:r>
              <a:rPr lang="en-US" sz="2800" dirty="0" smtClean="0">
                <a:solidFill>
                  <a:schemeClr val="tx1"/>
                </a:solidFill>
              </a:rPr>
              <a:t>  “false monad”)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600200"/>
          </a:xfrm>
        </p:spPr>
        <p:txBody>
          <a:bodyPr/>
          <a:lstStyle/>
          <a:p>
            <a:pPr eaLnBrk="1" hangingPunct="1"/>
            <a:r>
              <a:rPr lang="en-US" smtClean="0"/>
              <a:t>Taxonomy: O</a:t>
            </a:r>
            <a:r>
              <a:rPr lang="en-US" sz="4000" smtClean="0"/>
              <a:t>rganizing, Classifying and Naming Living Things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7772400" cy="4495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Formal system originated by Carl von </a:t>
            </a:r>
            <a:r>
              <a:rPr lang="en-US" sz="2800" dirty="0" err="1" smtClean="0"/>
              <a:t>Linné</a:t>
            </a: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(1701-1778) </a:t>
            </a:r>
          </a:p>
          <a:p>
            <a:pPr eaLnBrk="1" hangingPunct="1"/>
            <a:r>
              <a:rPr lang="en-US" sz="2800" dirty="0" smtClean="0"/>
              <a:t>Concerned with: </a:t>
            </a:r>
          </a:p>
          <a:p>
            <a:pPr lvl="1" eaLnBrk="1" hangingPunct="1"/>
            <a:r>
              <a:rPr lang="en-US" sz="2400" dirty="0" smtClean="0"/>
              <a:t>classification – orderly arrangement of organisms into groups</a:t>
            </a:r>
          </a:p>
          <a:p>
            <a:pPr lvl="1" eaLnBrk="1" hangingPunct="1"/>
            <a:r>
              <a:rPr lang="en-US" sz="2400" dirty="0" smtClean="0"/>
              <a:t>nomenclature – assigning names</a:t>
            </a:r>
          </a:p>
          <a:p>
            <a:pPr lvl="1" eaLnBrk="1" hangingPunct="1"/>
            <a:r>
              <a:rPr lang="en-US" sz="2400" dirty="0" smtClean="0"/>
              <a:t>identification – discovering and recording traits of organisms for placement into taxonomic schemes</a:t>
            </a:r>
          </a:p>
          <a:p>
            <a:pPr lvl="1" eaLnBrk="1" hangingPunct="1">
              <a:buFontTx/>
              <a:buNone/>
            </a:pPr>
            <a:endParaRPr lang="en-US" sz="24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6260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Woese</a:t>
            </a:r>
            <a:r>
              <a:rPr lang="en-US" dirty="0" smtClean="0"/>
              <a:t> System of Classification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6248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4572000"/>
            <a:ext cx="701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Carl </a:t>
            </a:r>
            <a:r>
              <a:rPr lang="en-US" sz="2800" dirty="0" err="1" smtClean="0"/>
              <a:t>Woese</a:t>
            </a:r>
            <a:r>
              <a:rPr lang="en-US" sz="2800" dirty="0" smtClean="0"/>
              <a:t> compared a macromolecule found in all cells (</a:t>
            </a:r>
            <a:r>
              <a:rPr lang="en-US" sz="2800" dirty="0" err="1" smtClean="0"/>
              <a:t>rRNA</a:t>
            </a:r>
            <a:r>
              <a:rPr lang="en-US" sz="2800" dirty="0" smtClean="0"/>
              <a:t>) and used the sequence of bases in this molecule as a basis of comparison in thousands of organisms.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66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ribosomal 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 organism on the planet has </a:t>
            </a:r>
            <a:r>
              <a:rPr lang="en-US" dirty="0" err="1" smtClean="0"/>
              <a:t>rRNA</a:t>
            </a:r>
            <a:r>
              <a:rPr lang="en-US" dirty="0" smtClean="0"/>
              <a:t>, and it always has the same function.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sequence of nucleotides (adenine, guanine, cytosine, uracil) in certain parts of </a:t>
            </a:r>
            <a:r>
              <a:rPr lang="en-US" dirty="0" err="1" smtClean="0"/>
              <a:t>rRNA</a:t>
            </a:r>
            <a:r>
              <a:rPr lang="en-US" dirty="0" smtClean="0"/>
              <a:t> undergo </a:t>
            </a:r>
            <a:r>
              <a:rPr lang="en-US" u="sng" dirty="0" smtClean="0"/>
              <a:t>very little change</a:t>
            </a:r>
            <a:r>
              <a:rPr lang="en-US" dirty="0" smtClean="0"/>
              <a:t> throughout evolution.  Therefore…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members of a given species have the same </a:t>
            </a:r>
            <a:r>
              <a:rPr lang="en-US" dirty="0" err="1" smtClean="0"/>
              <a:t>rRNA</a:t>
            </a:r>
            <a:r>
              <a:rPr lang="en-US" dirty="0" smtClean="0"/>
              <a:t> sequence (in certain areas).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Define microbiology.</a:t>
            </a:r>
          </a:p>
          <a:p>
            <a:pPr lvl="1"/>
            <a:r>
              <a:rPr lang="en-US" dirty="0"/>
              <a:t>List the organisms included in the field of microbiology .</a:t>
            </a:r>
          </a:p>
          <a:p>
            <a:pPr lvl="1"/>
            <a:r>
              <a:rPr lang="en-US" dirty="0"/>
              <a:t>Discuss the role microorganisms play in the environment, the food industry and the medical field.    </a:t>
            </a:r>
          </a:p>
          <a:p>
            <a:pPr lvl="1"/>
            <a:r>
              <a:rPr lang="en-US" dirty="0"/>
              <a:t>List the distinguishing characteristics of bacteria, fungi, algae, protozoa and viruses. </a:t>
            </a:r>
          </a:p>
          <a:p>
            <a:pPr lvl="1"/>
            <a:r>
              <a:rPr lang="en-US" dirty="0"/>
              <a:t>Describe how bacteria are named.</a:t>
            </a:r>
          </a:p>
          <a:p>
            <a:pPr lvl="1"/>
            <a:r>
              <a:rPr lang="en-US" dirty="0"/>
              <a:t>List the microorganisms that are classified as prokaryotes and eukaryotes.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73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Woese’s</a:t>
            </a:r>
            <a:r>
              <a:rPr lang="en-US" dirty="0" smtClean="0"/>
              <a:t> conclusion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Three major “domains” of living cells:</a:t>
            </a:r>
            <a:br>
              <a:rPr lang="en-US" dirty="0" smtClean="0"/>
            </a:br>
            <a:r>
              <a:rPr lang="en-US" dirty="0" smtClean="0"/>
              <a:t>Bacteria</a:t>
            </a:r>
            <a:br>
              <a:rPr lang="en-US" dirty="0" smtClean="0"/>
            </a:br>
            <a:r>
              <a:rPr lang="en-US" dirty="0" err="1" smtClean="0"/>
              <a:t>Archaea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Eukarya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first two are prokaryotes, the third is all eukaryotes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Bacteria and </a:t>
            </a:r>
            <a:r>
              <a:rPr lang="en-US" dirty="0" err="1" smtClean="0"/>
              <a:t>Archaea</a:t>
            </a:r>
            <a:r>
              <a:rPr lang="en-US" dirty="0" smtClean="0"/>
              <a:t> are as different from each other as each is from </a:t>
            </a:r>
            <a:r>
              <a:rPr lang="en-US" dirty="0" err="1" smtClean="0"/>
              <a:t>Eukarya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209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Nomenclature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Binomial </a:t>
            </a:r>
          </a:p>
          <a:p>
            <a:pPr eaLnBrk="1" hangingPunct="1">
              <a:defRPr/>
            </a:pPr>
            <a:r>
              <a:rPr lang="en-US" dirty="0" smtClean="0"/>
              <a:t>Latinized  </a:t>
            </a:r>
          </a:p>
          <a:p>
            <a:pPr eaLnBrk="1" hangingPunct="1">
              <a:defRPr/>
            </a:pPr>
            <a:r>
              <a:rPr lang="en-US" dirty="0" smtClean="0"/>
              <a:t>Genus-noun</a:t>
            </a:r>
          </a:p>
          <a:p>
            <a:pPr eaLnBrk="1" hangingPunct="1">
              <a:defRPr/>
            </a:pPr>
            <a:r>
              <a:rPr lang="en-US" dirty="0" smtClean="0"/>
              <a:t>Species-adjective</a:t>
            </a:r>
          </a:p>
          <a:p>
            <a:pPr eaLnBrk="1" hangingPunct="1">
              <a:defRPr/>
            </a:pPr>
            <a:r>
              <a:rPr lang="en-US" dirty="0" smtClean="0"/>
              <a:t>Genus (always capitalized) species (never capitalized)</a:t>
            </a:r>
          </a:p>
          <a:p>
            <a:pPr lvl="1" eaLnBrk="1" hangingPunct="1">
              <a:defRPr/>
            </a:pP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i="1" dirty="0" smtClean="0"/>
              <a:t>S. </a:t>
            </a:r>
            <a:r>
              <a:rPr lang="en-US" i="1" dirty="0" err="1" smtClean="0"/>
              <a:t>epidermidis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29952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Microbiology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The study of living organisms too small to be seen with the naked eye.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Question:  (with a partner)  What event, discovery, or invention marked the start of Microbiology?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Answer:________________________________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00154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28194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Members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038600" cy="5410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sz="2800" dirty="0" smtClean="0"/>
              <a:t>Bacteria     </a:t>
            </a:r>
            <a:br>
              <a:rPr lang="en-US" sz="2800" dirty="0" smtClean="0"/>
            </a:br>
            <a:endParaRPr lang="en-US" sz="2800" dirty="0" smtClean="0"/>
          </a:p>
          <a:p>
            <a:pPr marL="0" indent="0" eaLnBrk="1" hangingPunct="1">
              <a:buNone/>
              <a:defRPr/>
            </a:pPr>
            <a:r>
              <a:rPr lang="en-US" sz="2800" dirty="0" smtClean="0"/>
              <a:t>   	</a:t>
            </a:r>
            <a:endParaRPr lang="en-US" sz="2800" dirty="0"/>
          </a:p>
          <a:p>
            <a:pPr eaLnBrk="1" hangingPunct="1">
              <a:defRPr/>
            </a:pPr>
            <a:r>
              <a:rPr lang="en-US" dirty="0" smtClean="0"/>
              <a:t>Fungi (</a:t>
            </a:r>
            <a:r>
              <a:rPr lang="en-US" sz="2400" dirty="0" smtClean="0"/>
              <a:t>yeasts and molds)</a:t>
            </a:r>
            <a:br>
              <a:rPr lang="en-US" sz="2400" dirty="0" smtClean="0"/>
            </a:br>
            <a:endParaRPr lang="en-US" dirty="0" smtClean="0"/>
          </a:p>
          <a:p>
            <a:pPr marL="457200" lvl="1" indent="0" eaLnBrk="1" hangingPunct="1"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800" dirty="0" smtClean="0"/>
              <a:t>Protozoa</a:t>
            </a:r>
            <a:br>
              <a:rPr lang="en-US" sz="2800" dirty="0" smtClean="0"/>
            </a:br>
            <a:endParaRPr lang="en-US" sz="2800" dirty="0" smtClean="0"/>
          </a:p>
          <a:p>
            <a:pPr marL="0" indent="0" eaLnBrk="1" hangingPunct="1">
              <a:buNone/>
              <a:defRPr/>
            </a:pPr>
            <a:r>
              <a:rPr lang="en-US" sz="2800" dirty="0" smtClean="0"/>
              <a:t>	</a:t>
            </a:r>
          </a:p>
          <a:p>
            <a:pPr eaLnBrk="1" hangingPunct="1">
              <a:defRPr/>
            </a:pPr>
            <a:r>
              <a:rPr lang="en-US" sz="2800" dirty="0" smtClean="0"/>
              <a:t>Algae</a:t>
            </a:r>
            <a:br>
              <a:rPr lang="en-US" sz="2800" dirty="0" smtClean="0"/>
            </a:br>
            <a:endParaRPr lang="en-US" sz="2800" dirty="0" smtClean="0"/>
          </a:p>
          <a:p>
            <a:pPr marL="457200" lvl="1" indent="0" eaLnBrk="1" hangingPunct="1">
              <a:buNone/>
              <a:defRPr/>
            </a:pPr>
            <a:r>
              <a:rPr lang="en-US" sz="2400" dirty="0" smtClean="0"/>
              <a:t> </a:t>
            </a:r>
          </a:p>
          <a:p>
            <a:pPr eaLnBrk="1" hangingPunct="1">
              <a:defRPr/>
            </a:pPr>
            <a:r>
              <a:rPr lang="en-US" sz="2800" dirty="0" smtClean="0"/>
              <a:t>Viruses</a:t>
            </a:r>
          </a:p>
        </p:txBody>
      </p:sp>
      <p:pic>
        <p:nvPicPr>
          <p:cNvPr id="6148" name="Picture 7" descr="01-01_TypesMicro_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609600"/>
            <a:ext cx="3541713" cy="5597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2614" y="1524000"/>
            <a:ext cx="4989653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8146" y="2819400"/>
            <a:ext cx="4989653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4189" y="4038600"/>
            <a:ext cx="4989653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4189" y="5257318"/>
            <a:ext cx="4989653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33600" y="6114327"/>
            <a:ext cx="3124199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7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Prokaryote Cell</a:t>
            </a:r>
            <a:endParaRPr lang="en-US" dirty="0"/>
          </a:p>
        </p:txBody>
      </p:sp>
      <p:pic>
        <p:nvPicPr>
          <p:cNvPr id="4" name="Picture 7" descr="04-06_StrucProCell_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647" y="1600200"/>
            <a:ext cx="689670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Cellular Organization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Prokaryotes-Pre nucleus</a:t>
            </a:r>
          </a:p>
          <a:p>
            <a:pPr lvl="1" eaLnBrk="1" hangingPunct="1">
              <a:defRPr/>
            </a:pPr>
            <a:r>
              <a:rPr lang="en-US" dirty="0" smtClean="0"/>
              <a:t>Bacteria	</a:t>
            </a:r>
          </a:p>
          <a:p>
            <a:pPr lvl="1" eaLnBrk="1" hangingPunct="1">
              <a:defRPr/>
            </a:pPr>
            <a:r>
              <a:rPr lang="en-US" dirty="0" smtClean="0"/>
              <a:t>Simple cells</a:t>
            </a:r>
          </a:p>
          <a:p>
            <a:pPr lvl="1" eaLnBrk="1" hangingPunct="1">
              <a:defRPr/>
            </a:pPr>
            <a:r>
              <a:rPr lang="en-US" dirty="0" smtClean="0"/>
              <a:t>Small</a:t>
            </a:r>
          </a:p>
          <a:p>
            <a:pPr lvl="1" eaLnBrk="1" hangingPunct="1">
              <a:defRPr/>
            </a:pPr>
            <a:r>
              <a:rPr lang="en-US" dirty="0" smtClean="0"/>
              <a:t>No membrane- bound nucleus.  DNA is organized into one large circular strand (</a:t>
            </a:r>
            <a:r>
              <a:rPr lang="en-US" i="1" dirty="0" smtClean="0"/>
              <a:t>genome</a:t>
            </a:r>
            <a:r>
              <a:rPr lang="en-US" dirty="0" smtClean="0"/>
              <a:t>) and smaller circles (</a:t>
            </a:r>
            <a:r>
              <a:rPr lang="en-US" i="1" dirty="0" smtClean="0"/>
              <a:t>plasmids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/>
              <a:t>No membrane-bound internal structures (</a:t>
            </a:r>
            <a:r>
              <a:rPr lang="en-US" i="1" dirty="0" smtClean="0"/>
              <a:t>ribosomes</a:t>
            </a:r>
            <a:r>
              <a:rPr lang="en-US" dirty="0" smtClean="0"/>
              <a:t> present)</a:t>
            </a:r>
          </a:p>
          <a:p>
            <a:pPr lvl="1" eaLnBrk="1" hangingPunct="1">
              <a:defRPr/>
            </a:pPr>
            <a:r>
              <a:rPr lang="en-US" dirty="0" smtClean="0"/>
              <a:t>Cell division quick-Binary Fission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816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Eucaryote</a:t>
            </a:r>
          </a:p>
        </p:txBody>
      </p:sp>
      <p:pic>
        <p:nvPicPr>
          <p:cNvPr id="23555" name="Picture 5" descr="04-22aEukaryotiCell_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504" y="1600200"/>
            <a:ext cx="6296992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8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(good) nucleus</a:t>
            </a:r>
          </a:p>
          <a:p>
            <a:r>
              <a:rPr lang="en-US" dirty="0" smtClean="0"/>
              <a:t>Membrane bound organelles</a:t>
            </a:r>
          </a:p>
          <a:p>
            <a:r>
              <a:rPr lang="en-US" dirty="0" smtClean="0"/>
              <a:t>Includes fungi, algae, and protozoa, plants and animals</a:t>
            </a:r>
          </a:p>
          <a:p>
            <a:r>
              <a:rPr lang="en-US" dirty="0" smtClean="0"/>
              <a:t>More structurally complex </a:t>
            </a:r>
          </a:p>
          <a:p>
            <a:r>
              <a:rPr lang="en-US" dirty="0" smtClean="0"/>
              <a:t>Cell Division is by mitosis and meiosis</a:t>
            </a:r>
          </a:p>
        </p:txBody>
      </p:sp>
    </p:spTree>
    <p:extLst>
      <p:ext uri="{BB962C8B-B14F-4D97-AF65-F5344CB8AC3E}">
        <p14:creationId xmlns:p14="http://schemas.microsoft.com/office/powerpoint/2010/main" val="98322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Microbes and the Planet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life on the earth</a:t>
            </a:r>
          </a:p>
          <a:p>
            <a:r>
              <a:rPr lang="en-US" dirty="0" smtClean="0"/>
              <a:t>Prokaryotes (bacteria) appeared about 3.5 billion years ago</a:t>
            </a:r>
          </a:p>
          <a:p>
            <a:r>
              <a:rPr lang="en-US" dirty="0" smtClean="0"/>
              <a:t>Eukaryotes ( all other microbes) arose 2 billion years ago</a:t>
            </a:r>
          </a:p>
          <a:p>
            <a:r>
              <a:rPr lang="en-US" dirty="0" smtClean="0"/>
              <a:t>Ubiquitous</a:t>
            </a:r>
          </a:p>
          <a:p>
            <a:pPr lvl="1"/>
            <a:r>
              <a:rPr lang="en-US" dirty="0" smtClean="0"/>
              <a:t>Adaptable to any niche that exists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89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IMAGE_TITLE" val="c:\my documents\gtk_ppt\tfc_01_jpegs\01_l\01-05_discover_l.jp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516</Words>
  <Application>Microsoft Office PowerPoint</Application>
  <PresentationFormat>On-screen Show (4:3)</PresentationFormat>
  <Paragraphs>128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Introduction to Microorganisms</vt:lpstr>
      <vt:lpstr>Lesson Objectives:</vt:lpstr>
      <vt:lpstr>Microbiology</vt:lpstr>
      <vt:lpstr>Members</vt:lpstr>
      <vt:lpstr>Prokaryote Cell</vt:lpstr>
      <vt:lpstr>Cellular Organization</vt:lpstr>
      <vt:lpstr>Eucaryote</vt:lpstr>
      <vt:lpstr>Eukaryotes</vt:lpstr>
      <vt:lpstr>Microbes and the Planet</vt:lpstr>
      <vt:lpstr>Microbes and the Planet</vt:lpstr>
      <vt:lpstr>Scope of Microbiology</vt:lpstr>
      <vt:lpstr>Microorganisms and the Environment</vt:lpstr>
      <vt:lpstr>Scope</vt:lpstr>
      <vt:lpstr>Microbes and Man</vt:lpstr>
      <vt:lpstr>PowerPoint Presentation</vt:lpstr>
      <vt:lpstr>Classification and Nomenclature</vt:lpstr>
      <vt:lpstr>Taxonomy: Organizing, Classifying and Naming Living Things</vt:lpstr>
      <vt:lpstr>Woese System of Classification</vt:lpstr>
      <vt:lpstr>Why use ribosomal RNA</vt:lpstr>
      <vt:lpstr>Woese’s conclusion </vt:lpstr>
      <vt:lpstr>Nomenclature</vt:lpstr>
    </vt:vector>
  </TitlesOfParts>
  <Company>Delaware Technical &amp;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Microorganisms</dc:title>
  <dc:creator>Deborah S. Theis</dc:creator>
  <cp:lastModifiedBy>Edward J McGrath</cp:lastModifiedBy>
  <cp:revision>36</cp:revision>
  <dcterms:created xsi:type="dcterms:W3CDTF">2012-06-20T17:11:43Z</dcterms:created>
  <dcterms:modified xsi:type="dcterms:W3CDTF">2013-01-13T19:27:15Z</dcterms:modified>
</cp:coreProperties>
</file>